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6768FE8-9FC0-4E65-AD8E-F10F573DC65D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76A51BA-4661-4B7B-89F3-6DF928CD7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1DA5-BFAB-4CAD-A2A4-C88C53F982E6}" type="datetimeFigureOut">
              <a:rPr lang="en-US" smtClean="0"/>
              <a:pPr/>
              <a:t>5/6/2012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E614-A595-464C-A91C-9E99E57C4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464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Aaron Douglas; Noah’s Ark, ca.1927; Oil on </a:t>
            </a:r>
            <a:r>
              <a:rPr lang="en-US" sz="1600" dirty="0" err="1" smtClean="0">
                <a:solidFill>
                  <a:srgbClr val="7030A0"/>
                </a:solidFill>
              </a:rPr>
              <a:t>Masonite</a:t>
            </a:r>
            <a:r>
              <a:rPr lang="en-US" sz="1600" dirty="0" smtClean="0">
                <a:solidFill>
                  <a:srgbClr val="7030A0"/>
                </a:solidFill>
              </a:rPr>
              <a:t>; Fisk University Galleries, University of Tennessee, Nashville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Noah leading the ark  as it sails of before disaster strikes the land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Incorporation of motifs from African American sculpture and the transparent angular planes characteristic of Synthetic Cubism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The storytelling of some type of African American 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Struggle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Combining of two stories through the depiction of one</a:t>
            </a:r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Pablo Picasso; Geurnica,1937; Oil on Canvas; </a:t>
            </a:r>
            <a:r>
              <a:rPr lang="en-US" sz="1600" dirty="0" err="1" smtClean="0">
                <a:solidFill>
                  <a:srgbClr val="7030A0"/>
                </a:solidFill>
              </a:rPr>
              <a:t>Museo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Nacional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centro</a:t>
            </a:r>
            <a:r>
              <a:rPr lang="en-US" sz="1600" dirty="0" smtClean="0">
                <a:solidFill>
                  <a:srgbClr val="7030A0"/>
                </a:solidFill>
              </a:rPr>
              <a:t> de Arte Reina Sofia, Madrid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mural sized canvas of immense power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 The fragmentation of objects and dislocation of anatomical features.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 An expression of Picasso’s feelings toward the German attack on Guernica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High Merit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352800"/>
            <a:ext cx="4495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Salvador Dali; The Persistence of Memory, 1931; Oil on Canvas; Museum of Modern Art, New York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Three decaying watches  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The image is realistically rendered with a landscape that creates a haunting allegory of empty space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I: Goal was to paint images of irrationality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J:Allegory of empty space where time ends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362200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Piet Mondrian; Composition with reed, blue, and yellow,1930; Oil on Canvas; HCR International ,USA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grid of the primary colors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Locked primary colors into a grid of intersecting vertical and horizontal lines. BY altering the grid patterns, he created a dynamic tension.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I:Purity of the primary colors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High Merit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49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Alexander Calder; Lobster Trap and Fish Tail,1939; Painted sheet and steel wire; Museum of Modern Art,  New York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early Calder “mobile”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Organic shape resembles those in Joan </a:t>
            </a:r>
            <a:r>
              <a:rPr lang="en-US" sz="1600" dirty="0" err="1" smtClean="0">
                <a:solidFill>
                  <a:srgbClr val="7030A0"/>
                </a:solidFill>
              </a:rPr>
              <a:t>Miro’s</a:t>
            </a:r>
            <a:r>
              <a:rPr lang="en-US" sz="1600" dirty="0" smtClean="0">
                <a:solidFill>
                  <a:srgbClr val="7030A0"/>
                </a:solidFill>
              </a:rPr>
              <a:t> Surrealist paintings.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Provided inspirational for the </a:t>
            </a:r>
            <a:r>
              <a:rPr lang="en-US" sz="1600" dirty="0" err="1" smtClean="0">
                <a:solidFill>
                  <a:srgbClr val="7030A0"/>
                </a:solidFill>
              </a:rPr>
              <a:t>moblies</a:t>
            </a:r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J: Expressed reality’s innate dynamism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0"/>
            <a:ext cx="472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Frida </a:t>
            </a:r>
            <a:r>
              <a:rPr lang="en-US" sz="1600" dirty="0" err="1" smtClean="0">
                <a:solidFill>
                  <a:srgbClr val="7030A0"/>
                </a:solidFill>
              </a:rPr>
              <a:t>Khalo</a:t>
            </a:r>
            <a:r>
              <a:rPr lang="en-US" sz="1600" dirty="0" smtClean="0">
                <a:solidFill>
                  <a:srgbClr val="7030A0"/>
                </a:solidFill>
              </a:rPr>
              <a:t>; The Two Fridas,1939; Oil on Canvas; </a:t>
            </a:r>
            <a:r>
              <a:rPr lang="en-US" sz="1600" dirty="0" err="1" smtClean="0">
                <a:solidFill>
                  <a:srgbClr val="7030A0"/>
                </a:solidFill>
              </a:rPr>
              <a:t>Museo</a:t>
            </a:r>
            <a:r>
              <a:rPr lang="en-US" sz="1600" dirty="0" smtClean="0">
                <a:solidFill>
                  <a:srgbClr val="7030A0"/>
                </a:solidFill>
              </a:rPr>
              <a:t> de Arte </a:t>
            </a:r>
            <a:r>
              <a:rPr lang="en-US" sz="1600" dirty="0" err="1" smtClean="0">
                <a:solidFill>
                  <a:srgbClr val="7030A0"/>
                </a:solidFill>
              </a:rPr>
              <a:t>Moderno</a:t>
            </a:r>
            <a:r>
              <a:rPr lang="en-US" sz="1600" dirty="0" smtClean="0">
                <a:solidFill>
                  <a:srgbClr val="7030A0"/>
                </a:solidFill>
              </a:rPr>
              <a:t>, Mexico City</a:t>
            </a:r>
          </a:p>
          <a:p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 Twins holding each other's hands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 Common Artery suggest different sides of her personality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there was more than one personality to Frida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High Merit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38400"/>
            <a:ext cx="426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Roy Lichtenstein, Hopelss,1963; Oil on Canvas; </a:t>
            </a:r>
            <a:r>
              <a:rPr lang="en-US" sz="1600" dirty="0" err="1" smtClean="0">
                <a:solidFill>
                  <a:srgbClr val="7030A0"/>
                </a:solidFill>
              </a:rPr>
              <a:t>Kunstmuseum</a:t>
            </a:r>
            <a:r>
              <a:rPr lang="en-US" sz="1600" dirty="0" smtClean="0">
                <a:solidFill>
                  <a:srgbClr val="7030A0"/>
                </a:solidFill>
              </a:rPr>
              <a:t> Basel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young women laying in a puddle of her own tears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Immortalization of image on the large canvas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Use of the melodramatic scenes common to popular romance comic books of the time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Comic books appealed to Lichtenstein because they were a mainstay of American pop culture. 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2362200"/>
            <a:ext cx="472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Andy Warhol; green Coca-Cola Bottles,1962; Oil on Canvas; Whitney Museum of American Art, New York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large collection of green coca-cola bottles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Selection of a mass production icon in American pop culture and multiplied it, reflecting Coke’s omniprescrence in American Society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 A passion for classic American Pop Culture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High merit due to its modern portrayal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633"/>
            <a:ext cx="441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Chuck Close; Big Self- Portrait,1967-68; Acrylic on Canvas; Walker Art Center, Minneapolis (Art Center Acquisition Fund,1969)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self-portrait of a man smoking a cigarette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Avoided creative compositions, flattering lighting effects, and revealing facial expressions.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Connection to the Photorealist was tenuous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Paintings based off of late 1960s and early 1970s on photographs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0"/>
            <a:ext cx="4724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Frank Lloyd Wright; Kaufmann House(</a:t>
            </a:r>
            <a:r>
              <a:rPr lang="en-US" sz="1600" dirty="0" err="1" smtClean="0">
                <a:solidFill>
                  <a:srgbClr val="7030A0"/>
                </a:solidFill>
              </a:rPr>
              <a:t>Fallingwater</a:t>
            </a:r>
            <a:r>
              <a:rPr lang="en-US" sz="1600" dirty="0" smtClean="0">
                <a:solidFill>
                  <a:srgbClr val="7030A0"/>
                </a:solidFill>
              </a:rPr>
              <a:t>) Bear Run, Pennsylvania; 1936-1939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 A house designed for weekend retreats perched over a rocky hillside with a waterfall flowing from it.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 An example of naturalism. Built over a waterfall because he believed the inhabitants would become desensitized to the waterfall’s presence and power if they merely overlooked it.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 Implied message of Wright’s new architecture was space, not mass.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 Influential on Europe especially in Holland and Germany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67000"/>
            <a:ext cx="449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Willem De </a:t>
            </a:r>
            <a:r>
              <a:rPr lang="en-US" sz="1600" dirty="0" err="1" smtClean="0">
                <a:solidFill>
                  <a:srgbClr val="7030A0"/>
                </a:solidFill>
              </a:rPr>
              <a:t>Kooning</a:t>
            </a:r>
            <a:r>
              <a:rPr lang="en-US" sz="1600" dirty="0" smtClean="0">
                <a:solidFill>
                  <a:srgbClr val="7030A0"/>
                </a:solidFill>
              </a:rPr>
              <a:t>; Woman I, 1950-1952;Oil on Canvas; Museum if Modern Art, New York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A definite abstract view off a woman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Displays the energetic application of pigment typical of gestural abstraction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 Abstract view of the woman 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Nonrepresentational works dominated by huge swaths and splashes of pigment.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3352800"/>
            <a:ext cx="4724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Mark Rothko; No. 14,1960; Oil on Canvas; San Francisco Museum of Modern Art, San Francisco</a:t>
            </a:r>
          </a:p>
          <a:p>
            <a:endParaRPr lang="en-US" sz="1600" dirty="0" smtClean="0">
              <a:solidFill>
                <a:srgbClr val="7030A0"/>
              </a:solidFill>
            </a:endParaRPr>
          </a:p>
          <a:p>
            <a:r>
              <a:rPr lang="en-US" sz="1600" dirty="0" smtClean="0">
                <a:solidFill>
                  <a:srgbClr val="7030A0"/>
                </a:solidFill>
              </a:rPr>
              <a:t>D: Large rectangles of pure color with hazy , brushed edges that seem to float on the canvas surface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A: Chromatic abstractionist paintings-consisting of hay rectangles hovering in front of a color background- are compositionally simple but compelling visual experiences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I: Simple artworks are the most complex</a:t>
            </a:r>
          </a:p>
          <a:p>
            <a:r>
              <a:rPr lang="en-US" sz="1600" dirty="0" smtClean="0">
                <a:solidFill>
                  <a:srgbClr val="7030A0"/>
                </a:solidFill>
              </a:rPr>
              <a:t>J: High Merit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783</Words>
  <Application>Microsoft Office PowerPoint</Application>
  <PresentationFormat>On-screen Show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Ms. Napier</dc:creator>
  <cp:lastModifiedBy>Ms. Napier</cp:lastModifiedBy>
  <cp:revision>12</cp:revision>
  <dcterms:created xsi:type="dcterms:W3CDTF">2012-04-30T23:20:56Z</dcterms:created>
  <dcterms:modified xsi:type="dcterms:W3CDTF">2012-05-07T01:17:25Z</dcterms:modified>
</cp:coreProperties>
</file>